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32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8" r:id="rId11"/>
    <p:sldId id="269" r:id="rId12"/>
    <p:sldId id="263" r:id="rId13"/>
    <p:sldId id="264" r:id="rId14"/>
    <p:sldId id="265" r:id="rId15"/>
    <p:sldId id="266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313" r:id="rId24"/>
    <p:sldId id="279" r:id="rId25"/>
    <p:sldId id="286" r:id="rId26"/>
    <p:sldId id="278" r:id="rId27"/>
    <p:sldId id="314" r:id="rId28"/>
    <p:sldId id="316" r:id="rId29"/>
    <p:sldId id="280" r:id="rId30"/>
    <p:sldId id="284" r:id="rId31"/>
    <p:sldId id="281" r:id="rId32"/>
    <p:sldId id="315" r:id="rId33"/>
    <p:sldId id="282" r:id="rId34"/>
    <p:sldId id="285" r:id="rId35"/>
    <p:sldId id="283" r:id="rId36"/>
    <p:sldId id="317" r:id="rId37"/>
    <p:sldId id="277" r:id="rId38"/>
    <p:sldId id="318" r:id="rId39"/>
    <p:sldId id="319" r:id="rId40"/>
    <p:sldId id="320" r:id="rId41"/>
    <p:sldId id="321" r:id="rId42"/>
    <p:sldId id="287" r:id="rId43"/>
    <p:sldId id="288" r:id="rId44"/>
    <p:sldId id="289" r:id="rId45"/>
    <p:sldId id="290" r:id="rId46"/>
    <p:sldId id="291" r:id="rId47"/>
    <p:sldId id="293" r:id="rId48"/>
    <p:sldId id="294" r:id="rId49"/>
    <p:sldId id="295" r:id="rId50"/>
    <p:sldId id="296" r:id="rId51"/>
    <p:sldId id="297" r:id="rId52"/>
    <p:sldId id="298" r:id="rId53"/>
    <p:sldId id="302" r:id="rId54"/>
    <p:sldId id="322" r:id="rId55"/>
    <p:sldId id="323" r:id="rId56"/>
    <p:sldId id="303" r:id="rId57"/>
    <p:sldId id="304" r:id="rId58"/>
    <p:sldId id="305" r:id="rId59"/>
    <p:sldId id="306" r:id="rId60"/>
    <p:sldId id="307" r:id="rId61"/>
    <p:sldId id="308" r:id="rId62"/>
    <p:sldId id="309" r:id="rId63"/>
    <p:sldId id="310" r:id="rId64"/>
    <p:sldId id="311" r:id="rId65"/>
    <p:sldId id="324" r:id="rId66"/>
    <p:sldId id="325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F4DDB-D7D6-4976-9739-78148A6FA0DA}" type="datetimeFigureOut">
              <a:rPr lang="en-US" smtClean="0"/>
              <a:pPr/>
              <a:t>9/8/2022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5DE85-4D94-4F41-8172-C0951BA9F42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375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5DE85-4D94-4F41-8172-C0951BA9F42E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0984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F0AC-59CA-4432-92F2-8CB52B8E7CB4}" type="datetime1">
              <a:rPr lang="en-US" smtClean="0"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BD7D-00BA-438C-89D0-CCE90607EFB2}" type="datetime1">
              <a:rPr lang="en-US" smtClean="0"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4C6F4-634C-44C3-B2EB-0A4E86FED303}" type="datetime1">
              <a:rPr lang="en-US" smtClean="0"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CA00-2C28-4584-B206-D1BE22439804}" type="datetime1">
              <a:rPr lang="en-US" smtClean="0"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2D27-4EEC-4BD6-B155-30DA2A694D8E}" type="datetime1">
              <a:rPr lang="en-US" smtClean="0"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B5F9-2433-43A5-952C-4999529AC9BA}" type="datetime1">
              <a:rPr lang="en-US" smtClean="0"/>
              <a:t>9/8/2022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6830-CB61-4A6F-ACF8-39CB906D752F}" type="datetime1">
              <a:rPr lang="en-US" smtClean="0"/>
              <a:t>9/8/2022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F8E9-A2ED-40A3-83B9-34577F3AF9F4}" type="datetime1">
              <a:rPr lang="en-US" smtClean="0"/>
              <a:t>9/8/2022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6FED-D0B7-43B4-8163-7AAB8BD37C9A}" type="datetime1">
              <a:rPr lang="en-US" smtClean="0"/>
              <a:t>9/8/2022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5050-A1E1-4778-8BC2-FD63148BEDBF}" type="datetime1">
              <a:rPr lang="en-US" smtClean="0"/>
              <a:t>9/8/2022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1731-379C-4DCB-80C8-4F15090D4B0F}" type="datetime1">
              <a:rPr lang="en-US" smtClean="0"/>
              <a:t>9/8/2022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61408-3F3E-43C1-A00D-0957BA148490}" type="datetime1">
              <a:rPr lang="en-US" smtClean="0"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81897-6EB4-426D-A6BF-5BB5B5E8B85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1</a:t>
            </a:fld>
            <a:endParaRPr lang="en-IN"/>
          </a:p>
        </p:txBody>
      </p:sp>
      <p:pic>
        <p:nvPicPr>
          <p:cNvPr id="2058" name="Picture 10" descr="welcome n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4638"/>
            <a:ext cx="9144000" cy="658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678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RS FLIP FLOP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-	RS flip flop is constructed with 4 NAND gates it has two inputs S and R &amp; two outputs Q &amp; Q’.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Block Diagram</a:t>
            </a:r>
          </a:p>
          <a:p>
            <a:pPr>
              <a:buNone/>
            </a:pPr>
            <a:r>
              <a:rPr lang="en-US" dirty="0" smtClean="0"/>
              <a:t>               </a:t>
            </a:r>
          </a:p>
          <a:p>
            <a:pPr>
              <a:buNone/>
            </a:pPr>
            <a:r>
              <a:rPr lang="en-US" dirty="0" smtClean="0"/>
              <a:t>              R                                                          Q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S                                                          Q’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428992" y="3571876"/>
            <a:ext cx="2357454" cy="17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3786182" y="3786190"/>
            <a:ext cx="1643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RS FLIP FLOP</a:t>
            </a:r>
            <a:endParaRPr lang="en-IN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857356" y="4071942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857356" y="492919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86446" y="492919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86446" y="4071942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LOGIC DIAGRAM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443163"/>
            <a:ext cx="6929486" cy="3557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INPUT                             OUTPUT</a:t>
            </a:r>
          </a:p>
          <a:p>
            <a:r>
              <a:rPr lang="en-US" dirty="0" smtClean="0"/>
              <a:t>S		R		Q(n+1)	MODE</a:t>
            </a:r>
          </a:p>
          <a:p>
            <a:r>
              <a:rPr lang="en-US" dirty="0" smtClean="0"/>
              <a:t>0		0		0		HOLD</a:t>
            </a:r>
          </a:p>
          <a:p>
            <a:r>
              <a:rPr lang="en-US" dirty="0" smtClean="0"/>
              <a:t>0		1		0		RESET</a:t>
            </a:r>
          </a:p>
          <a:p>
            <a:r>
              <a:rPr lang="en-US" dirty="0" smtClean="0"/>
              <a:t>1		0		1		SET</a:t>
            </a:r>
          </a:p>
          <a:p>
            <a:r>
              <a:rPr lang="en-US" dirty="0" smtClean="0"/>
              <a:t>1		1		1		PROHIBITED</a:t>
            </a:r>
            <a:endParaRPr lang="en-IN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14348" y="2714620"/>
            <a:ext cx="75724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321571" y="3679033"/>
            <a:ext cx="39290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3964777" y="3893347"/>
            <a:ext cx="328614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The working of the RS flip flop is as follows:</a:t>
            </a:r>
          </a:p>
          <a:p>
            <a:pPr>
              <a:buNone/>
            </a:pPr>
            <a:r>
              <a:rPr lang="en-US" dirty="0" smtClean="0"/>
              <a:t>CASE 1:	When S=0 and R=0 both the NAND gates A and B output is 1.</a:t>
            </a:r>
          </a:p>
          <a:p>
            <a:pPr>
              <a:buFontTx/>
              <a:buChar char="-"/>
            </a:pPr>
            <a:r>
              <a:rPr lang="en-US" dirty="0" smtClean="0"/>
              <a:t>Hence the outputs of C &amp; D depend only on the feedback inputs</a:t>
            </a:r>
          </a:p>
          <a:p>
            <a:pPr>
              <a:buFontTx/>
              <a:buChar char="-"/>
            </a:pPr>
            <a:r>
              <a:rPr lang="en-US" dirty="0" smtClean="0"/>
              <a:t>The entire circuit behaves as a latch </a:t>
            </a:r>
          </a:p>
          <a:p>
            <a:pPr>
              <a:buFontTx/>
              <a:buChar char="-"/>
            </a:pPr>
            <a:r>
              <a:rPr lang="en-US" dirty="0" smtClean="0"/>
              <a:t>The circuit will hold on to its previous output </a:t>
            </a:r>
          </a:p>
          <a:p>
            <a:pPr>
              <a:buFontTx/>
              <a:buChar char="-"/>
            </a:pPr>
            <a:r>
              <a:rPr lang="en-US" dirty="0" smtClean="0"/>
              <a:t>This state is called Hold State.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CASE 2:	</a:t>
            </a:r>
          </a:p>
          <a:p>
            <a:pPr>
              <a:buFontTx/>
              <a:buChar char="-"/>
            </a:pPr>
            <a:r>
              <a:rPr lang="en-US" dirty="0" smtClean="0"/>
              <a:t>When S=0 and R=1 NAND gate A output will be 1 and B output is 0.</a:t>
            </a:r>
          </a:p>
          <a:p>
            <a:pPr>
              <a:buFontTx/>
              <a:buChar char="-"/>
            </a:pPr>
            <a:r>
              <a:rPr lang="en-US" dirty="0" smtClean="0"/>
              <a:t>The output of D (that is ) Q’ will be 1, making both inputs to get C as 1.</a:t>
            </a:r>
          </a:p>
          <a:p>
            <a:pPr>
              <a:buFontTx/>
              <a:buChar char="-"/>
            </a:pPr>
            <a:r>
              <a:rPr lang="en-US" dirty="0" smtClean="0"/>
              <a:t>Hence Q will be in 0 state. This state of flip flop is known as RESET state.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CASE 3:</a:t>
            </a:r>
          </a:p>
          <a:p>
            <a:pPr>
              <a:buFontTx/>
              <a:buChar char="-"/>
            </a:pPr>
            <a:r>
              <a:rPr lang="en-US" dirty="0" smtClean="0"/>
              <a:t>When S=1 and R=0, then Q=0 and Q=1</a:t>
            </a:r>
          </a:p>
          <a:p>
            <a:pPr>
              <a:buFontTx/>
              <a:buChar char="-"/>
            </a:pPr>
            <a:r>
              <a:rPr lang="en-US" dirty="0" smtClean="0"/>
              <a:t>This state of the flip flop is known as SET state.</a:t>
            </a:r>
          </a:p>
          <a:p>
            <a:pPr>
              <a:buNone/>
            </a:pPr>
            <a:r>
              <a:rPr lang="en-US" dirty="0" smtClean="0"/>
              <a:t>CASE 4:</a:t>
            </a:r>
          </a:p>
          <a:p>
            <a:pPr>
              <a:buFontTx/>
              <a:buChar char="-"/>
            </a:pPr>
            <a:r>
              <a:rPr lang="en-US" dirty="0" smtClean="0"/>
              <a:t>When S=1 and R=1, this input condition is prohibited because when both Q &amp; Q’ =1.</a:t>
            </a:r>
          </a:p>
          <a:p>
            <a:pPr>
              <a:buFontTx/>
              <a:buChar char="-"/>
            </a:pPr>
            <a:r>
              <a:rPr lang="en-US" dirty="0" smtClean="0"/>
              <a:t>This is against the principle of operation of a flip flop.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Moreover if the inputs are now change, the next state of the flip flop is unpredictable.</a:t>
            </a:r>
          </a:p>
          <a:p>
            <a:pPr>
              <a:buFontTx/>
              <a:buChar char="-"/>
            </a:pPr>
            <a:r>
              <a:rPr lang="en-US" dirty="0" smtClean="0"/>
              <a:t>The next state actually depends on which gate faster to change its present state.</a:t>
            </a:r>
          </a:p>
          <a:p>
            <a:pPr>
              <a:buFontTx/>
              <a:buChar char="-"/>
            </a:pPr>
            <a:r>
              <a:rPr lang="en-US" dirty="0" smtClean="0"/>
              <a:t>This prohibited state is also called as RACE condition.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CLOCKED RS FLIP FLOP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A clock is a timing signal, generate by a master clock generator in a digital system.</a:t>
            </a:r>
          </a:p>
          <a:p>
            <a:pPr>
              <a:buFontTx/>
              <a:buChar char="-"/>
            </a:pPr>
            <a:r>
              <a:rPr lang="en-US" dirty="0" smtClean="0"/>
              <a:t>These timing signals are distributed through out the digital system.</a:t>
            </a:r>
          </a:p>
          <a:p>
            <a:pPr>
              <a:buFontTx/>
              <a:buChar char="-"/>
            </a:pPr>
            <a:r>
              <a:rPr lang="en-US" dirty="0" smtClean="0"/>
              <a:t>The clock waveform is a square waveform.</a:t>
            </a:r>
          </a:p>
          <a:p>
            <a:pPr>
              <a:buFontTx/>
              <a:buChar char="-"/>
            </a:pPr>
            <a:r>
              <a:rPr lang="en-US" dirty="0" smtClean="0"/>
              <a:t>The clock signal synchronous various functional units.</a:t>
            </a:r>
          </a:p>
          <a:p>
            <a:pPr>
              <a:buFontTx/>
              <a:buChar char="-"/>
            </a:pPr>
            <a:r>
              <a:rPr lang="en-US" dirty="0" smtClean="0"/>
              <a:t>It determines when a system should have an input and generate an output.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When a clock signal applied at the input of a gate, it is enable only when the clock is 1.</a:t>
            </a:r>
          </a:p>
          <a:p>
            <a:pPr>
              <a:buFontTx/>
              <a:buChar char="-"/>
            </a:pPr>
            <a:r>
              <a:rPr lang="en-US" dirty="0" smtClean="0"/>
              <a:t>When the clock is 1, the other inputs to the gate are accepted by the gate.</a:t>
            </a:r>
          </a:p>
          <a:p>
            <a:pPr>
              <a:buFontTx/>
              <a:buChar char="-"/>
            </a:pPr>
            <a:r>
              <a:rPr lang="en-US" dirty="0" smtClean="0"/>
              <a:t>When the clock is 0, the inputs are not accepted by the gate.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Block Diagram</a:t>
            </a:r>
          </a:p>
          <a:p>
            <a:pPr>
              <a:buNone/>
            </a:pPr>
            <a:r>
              <a:rPr lang="en-US" dirty="0" smtClean="0"/>
              <a:t>               </a:t>
            </a:r>
          </a:p>
          <a:p>
            <a:pPr>
              <a:buNone/>
            </a:pPr>
            <a:r>
              <a:rPr lang="en-US" dirty="0" smtClean="0"/>
              <a:t>              R                                                          Q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S                                                          Q’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428992" y="2500306"/>
            <a:ext cx="2357454" cy="17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3786182" y="2857496"/>
            <a:ext cx="1643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RS FLIP FLOP</a:t>
            </a:r>
            <a:endParaRPr lang="en-IN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857356" y="314324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857356" y="3714752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86446" y="3643314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86446" y="3071810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500298" y="3500438"/>
            <a:ext cx="100013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43108" y="321468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Clock</a:t>
            </a:r>
            <a:endParaRPr lang="en-IN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lgerian" panose="04020705040A02060702" pitchFamily="82" charset="0"/>
              </a:rPr>
              <a:t>SEQUENTIAL CIRCUITS</a:t>
            </a:r>
            <a:r>
              <a:rPr lang="en-IN" dirty="0">
                <a:solidFill>
                  <a:srgbClr val="FF0000"/>
                </a:solidFill>
                <a:latin typeface="Algerian" panose="04020705040A02060702" pitchFamily="82" charset="0"/>
              </a:rPr>
              <a:t/>
            </a:r>
            <a:br>
              <a:rPr lang="en-IN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endParaRPr lang="en-IN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			</a:t>
            </a:r>
            <a:r>
              <a:rPr lang="en-US" sz="3600" dirty="0" err="1" smtClean="0">
                <a:solidFill>
                  <a:srgbClr val="FF0000"/>
                </a:solidFill>
              </a:rPr>
              <a:t>Dr.S.Vaaheedha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Kfatheen</a:t>
            </a:r>
            <a:endParaRPr lang="en-US" sz="3600" dirty="0" smtClean="0">
              <a:solidFill>
                <a:srgbClr val="FF0000"/>
              </a:solidFill>
            </a:endParaRP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			Assistant Professor</a:t>
            </a: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			Department of Computer Science &amp; IT</a:t>
            </a: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			Jamal Mohamed College (A)</a:t>
            </a: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			Trichy – 620 020.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Logic Diagram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471738"/>
            <a:ext cx="6858048" cy="3314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Characteristic Table</a:t>
            </a:r>
          </a:p>
          <a:p>
            <a:pPr>
              <a:buNone/>
            </a:pPr>
            <a:r>
              <a:rPr lang="en-US" dirty="0" smtClean="0"/>
              <a:t>       INPUTS			OUTPUTS</a:t>
            </a:r>
          </a:p>
          <a:p>
            <a:pPr>
              <a:buNone/>
            </a:pPr>
            <a:r>
              <a:rPr lang="en-US" dirty="0" err="1" smtClean="0"/>
              <a:t>Clk</a:t>
            </a:r>
            <a:r>
              <a:rPr lang="en-US" dirty="0" smtClean="0"/>
              <a:t>	S	R		Q(n+1)		MODE</a:t>
            </a:r>
          </a:p>
          <a:p>
            <a:pPr>
              <a:buNone/>
            </a:pPr>
            <a:r>
              <a:rPr lang="en-US" dirty="0" smtClean="0"/>
              <a:t>0		X	</a:t>
            </a:r>
            <a:r>
              <a:rPr lang="en-US" dirty="0" err="1" smtClean="0"/>
              <a:t>X</a:t>
            </a:r>
            <a:r>
              <a:rPr lang="en-US" dirty="0" smtClean="0"/>
              <a:t>		Q(n)			HOLD</a:t>
            </a:r>
          </a:p>
          <a:p>
            <a:pPr>
              <a:buNone/>
            </a:pPr>
            <a:r>
              <a:rPr lang="en-US" dirty="0" smtClean="0"/>
              <a:t>1		0	0		Q(n)			HOLD</a:t>
            </a:r>
          </a:p>
          <a:p>
            <a:pPr>
              <a:buNone/>
            </a:pPr>
            <a:r>
              <a:rPr lang="en-US" dirty="0" smtClean="0"/>
              <a:t>1		0	1		0			RESET</a:t>
            </a:r>
          </a:p>
          <a:p>
            <a:pPr>
              <a:buNone/>
            </a:pPr>
            <a:r>
              <a:rPr lang="en-US" dirty="0" smtClean="0"/>
              <a:t>1		1	0		1			SET</a:t>
            </a:r>
          </a:p>
          <a:p>
            <a:pPr>
              <a:buNone/>
            </a:pPr>
            <a:r>
              <a:rPr lang="en-US" dirty="0" smtClean="0"/>
              <a:t>1		1	1		*			RACE</a:t>
            </a: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2643182"/>
            <a:ext cx="79296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00034" y="3214686"/>
            <a:ext cx="79296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321571" y="4321975"/>
            <a:ext cx="4214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21</a:t>
            </a:fld>
            <a:endParaRPr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It has 3 inputs, S,R and </a:t>
            </a:r>
            <a:r>
              <a:rPr lang="en-US" dirty="0" err="1" smtClean="0"/>
              <a:t>Clk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It has 2 outputs Q and Q’</a:t>
            </a:r>
          </a:p>
          <a:p>
            <a:pPr>
              <a:buFontTx/>
              <a:buChar char="-"/>
            </a:pPr>
            <a:r>
              <a:rPr lang="en-US" dirty="0" smtClean="0"/>
              <a:t>The operation of the RS flip flop is as follows.</a:t>
            </a:r>
          </a:p>
          <a:p>
            <a:pPr>
              <a:buFontTx/>
              <a:buChar char="-"/>
            </a:pPr>
            <a:r>
              <a:rPr lang="en-US" dirty="0" smtClean="0"/>
              <a:t>If there is no signal at the clock input, the output of the circuit cannot change irrespective of the values at input S &amp; R.</a:t>
            </a:r>
          </a:p>
          <a:p>
            <a:pPr>
              <a:buFontTx/>
              <a:buChar char="-"/>
            </a:pPr>
            <a:r>
              <a:rPr lang="en-US" dirty="0" smtClean="0"/>
              <a:t>Only when the clock signals change from 0 to 1 the output will be affected according to the values in input S &amp; R.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If S=1 and R=0 output Q is SET to 1.</a:t>
            </a:r>
          </a:p>
          <a:p>
            <a:pPr>
              <a:buFontTx/>
              <a:buChar char="-"/>
            </a:pPr>
            <a:r>
              <a:rPr lang="en-US" dirty="0" smtClean="0"/>
              <a:t>If S=0 and R=1 output Q is cleared to 0.</a:t>
            </a:r>
          </a:p>
          <a:p>
            <a:pPr>
              <a:buFontTx/>
              <a:buChar char="-"/>
            </a:pPr>
            <a:r>
              <a:rPr lang="en-US" dirty="0" smtClean="0"/>
              <a:t>If both S and R =0 the output does not change.</a:t>
            </a:r>
          </a:p>
          <a:p>
            <a:pPr>
              <a:buFontTx/>
              <a:buChar char="-"/>
            </a:pPr>
            <a:r>
              <a:rPr lang="en-US" dirty="0" smtClean="0"/>
              <a:t>When both S and R=1 the output is unpredictable.</a:t>
            </a:r>
          </a:p>
          <a:p>
            <a:pPr>
              <a:buFontTx/>
              <a:buChar char="-"/>
            </a:pPr>
            <a:r>
              <a:rPr lang="en-US" dirty="0" smtClean="0"/>
              <a:t>This state is referred to as forbidden state.</a:t>
            </a:r>
          </a:p>
          <a:p>
            <a:pPr>
              <a:buFontTx/>
              <a:buChar char="-"/>
            </a:pPr>
            <a:r>
              <a:rPr lang="en-US" dirty="0" smtClean="0"/>
              <a:t>The x on the table show that when clock=0, whatever may be the values of S &amp; R the circuit does not respond.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23</a:t>
            </a:fld>
            <a:endParaRPr lang="en-IN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 FLIP FLOP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Block Diagram</a:t>
            </a:r>
          </a:p>
          <a:p>
            <a:pPr>
              <a:buNone/>
            </a:pPr>
            <a:r>
              <a:rPr lang="en-US" dirty="0" smtClean="0"/>
              <a:t>               </a:t>
            </a:r>
          </a:p>
          <a:p>
            <a:pPr>
              <a:buNone/>
            </a:pPr>
            <a:r>
              <a:rPr lang="en-US" dirty="0" smtClean="0"/>
              <a:t>              D                                                        Q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Q’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428992" y="2500306"/>
            <a:ext cx="2357454" cy="17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3786182" y="2857496"/>
            <a:ext cx="1643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D FLIP FLOP</a:t>
            </a:r>
            <a:endParaRPr lang="en-IN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857356" y="314324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86446" y="3643314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86446" y="3071810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500298" y="3500438"/>
            <a:ext cx="100013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43108" y="321468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Clock</a:t>
            </a:r>
            <a:endParaRPr lang="en-IN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24</a:t>
            </a:fld>
            <a:endParaRPr lang="en-I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7300" y="2315369"/>
            <a:ext cx="66294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CLK		D		Q(n+1)		MODE</a:t>
            </a:r>
          </a:p>
          <a:p>
            <a:pPr>
              <a:buNone/>
            </a:pPr>
            <a:r>
              <a:rPr lang="en-US" dirty="0" smtClean="0"/>
              <a:t> 0			X		Q(n)			HOLD</a:t>
            </a:r>
          </a:p>
          <a:p>
            <a:pPr>
              <a:buNone/>
            </a:pPr>
            <a:r>
              <a:rPr lang="en-US" dirty="0" smtClean="0"/>
              <a:t> 1			0		0			RESET</a:t>
            </a:r>
          </a:p>
          <a:p>
            <a:pPr>
              <a:buNone/>
            </a:pPr>
            <a:r>
              <a:rPr lang="en-US" dirty="0" smtClean="0"/>
              <a:t> 1 		1		1			SET		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26</a:t>
            </a:fld>
            <a:endParaRPr lang="en-IN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dirty="0" smtClean="0"/>
              <a:t>An SR flip flop is converted to a D flip flop by inserting an inverter between S &amp; R and assigning the symbol D to the single input.</a:t>
            </a:r>
          </a:p>
          <a:p>
            <a:pPr>
              <a:buFontTx/>
              <a:buChar char="-"/>
            </a:pPr>
            <a:r>
              <a:rPr lang="en-US" dirty="0" smtClean="0"/>
              <a:t>The D input is sampled during the occurrence of a clock transition from 0 to 1.</a:t>
            </a:r>
          </a:p>
          <a:p>
            <a:pPr>
              <a:buFontTx/>
              <a:buChar char="-"/>
            </a:pPr>
            <a:r>
              <a:rPr lang="en-US" dirty="0" smtClean="0"/>
              <a:t>If D=1, the output of the flip flop goes to the one state.</a:t>
            </a:r>
          </a:p>
          <a:p>
            <a:pPr>
              <a:buFontTx/>
              <a:buChar char="-"/>
            </a:pPr>
            <a:r>
              <a:rPr lang="en-US" dirty="0" smtClean="0"/>
              <a:t>If D=0, the output of the flip flop goes to the zero state.</a:t>
            </a:r>
          </a:p>
          <a:p>
            <a:pPr>
              <a:buFontTx/>
              <a:buChar char="-"/>
            </a:pPr>
            <a:r>
              <a:rPr lang="en-US" dirty="0" smtClean="0"/>
              <a:t>D flip flop is also called as transparent latch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27</a:t>
            </a:fld>
            <a:endParaRPr lang="en-IN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 K FLIP FLOP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The prohibited or RACE condition of the RS flip flop is eliminated by modifying it into a JK flip flop.</a:t>
            </a:r>
          </a:p>
          <a:p>
            <a:pPr>
              <a:buFontTx/>
              <a:buChar char="-"/>
            </a:pPr>
            <a:r>
              <a:rPr lang="en-US" dirty="0" smtClean="0"/>
              <a:t>In this flip flop the output Q and Q of an flip flop are feed back to the RS inputs using two AND gates must be inputs.</a:t>
            </a: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286512" y="321468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28</a:t>
            </a:fld>
            <a:endParaRPr lang="en-IN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 K FLIP FLOP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Block Diagram</a:t>
            </a:r>
          </a:p>
          <a:p>
            <a:pPr>
              <a:buNone/>
            </a:pPr>
            <a:r>
              <a:rPr lang="en-US" dirty="0" smtClean="0"/>
              <a:t>               </a:t>
            </a:r>
          </a:p>
          <a:p>
            <a:pPr>
              <a:buNone/>
            </a:pPr>
            <a:r>
              <a:rPr lang="en-US" dirty="0" smtClean="0"/>
              <a:t>              J                                                          Q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K                                                          Q’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428992" y="2500306"/>
            <a:ext cx="2357454" cy="17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3786182" y="2857496"/>
            <a:ext cx="1643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RS FLIP FLOP</a:t>
            </a:r>
            <a:endParaRPr lang="en-IN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857356" y="314324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857356" y="3714752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86446" y="3643314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86446" y="3071810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500298" y="3500438"/>
            <a:ext cx="100013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43108" y="321468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Clock</a:t>
            </a:r>
            <a:endParaRPr lang="en-IN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29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FLIP FLOPS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 sequence circuit the output at any point of time depend not only o the present inputs. But also on the previous input sequence.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Sequential circuits are characterized by memory and a feedback between the outputs and inputs.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sequence circuit is constructed from combinational circuit, with a feedback path between the output and input.</a:t>
            </a:r>
          </a:p>
          <a:p>
            <a:pPr algn="just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38363"/>
            <a:ext cx="6200801" cy="3933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Characteristic Table</a:t>
            </a:r>
          </a:p>
          <a:p>
            <a:pPr>
              <a:buNone/>
            </a:pPr>
            <a:r>
              <a:rPr lang="en-US" dirty="0" smtClean="0"/>
              <a:t>       INPUTS			OUTPUTS</a:t>
            </a:r>
          </a:p>
          <a:p>
            <a:pPr>
              <a:buNone/>
            </a:pPr>
            <a:r>
              <a:rPr lang="en-US" dirty="0" err="1" smtClean="0"/>
              <a:t>Clk</a:t>
            </a:r>
            <a:r>
              <a:rPr lang="en-US" dirty="0" smtClean="0"/>
              <a:t>	J	K		Q(n+1)		MODE</a:t>
            </a:r>
          </a:p>
          <a:p>
            <a:pPr>
              <a:buNone/>
            </a:pPr>
            <a:r>
              <a:rPr lang="en-US" dirty="0" smtClean="0"/>
              <a:t>0		X	</a:t>
            </a:r>
            <a:r>
              <a:rPr lang="en-US" dirty="0" err="1" smtClean="0"/>
              <a:t>X</a:t>
            </a:r>
            <a:r>
              <a:rPr lang="en-US" dirty="0" smtClean="0"/>
              <a:t>		Q(n)			HOLD</a:t>
            </a:r>
          </a:p>
          <a:p>
            <a:pPr>
              <a:buNone/>
            </a:pPr>
            <a:r>
              <a:rPr lang="en-US" dirty="0" smtClean="0"/>
              <a:t>1		0	0		Q(n)			HOLD</a:t>
            </a:r>
          </a:p>
          <a:p>
            <a:pPr>
              <a:buNone/>
            </a:pPr>
            <a:r>
              <a:rPr lang="en-US" dirty="0" smtClean="0"/>
              <a:t>1		0	1		0			RESET</a:t>
            </a:r>
          </a:p>
          <a:p>
            <a:pPr>
              <a:buNone/>
            </a:pPr>
            <a:r>
              <a:rPr lang="en-US" dirty="0" smtClean="0"/>
              <a:t>1		1	0		1			SET</a:t>
            </a:r>
          </a:p>
          <a:p>
            <a:pPr>
              <a:buNone/>
            </a:pPr>
            <a:r>
              <a:rPr lang="en-US" dirty="0" smtClean="0"/>
              <a:t>1		1	1		Q(n)			TOGGLE</a:t>
            </a: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2643182"/>
            <a:ext cx="79296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00034" y="3214686"/>
            <a:ext cx="79296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321571" y="4321975"/>
            <a:ext cx="42148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14810" y="5357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31</a:t>
            </a:fld>
            <a:endParaRPr lang="en-IN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-	The circuit diagram and characteristic table of the JK flip flop shows that it has 3 inputs J,K and clock and it has 2 outputs Q and Q.</a:t>
            </a:r>
          </a:p>
          <a:p>
            <a:pPr algn="just">
              <a:buFontTx/>
              <a:buChar char="-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If there is no signal and the clock input the output of the circuit cannot change irrespective of values at J and K.</a:t>
            </a:r>
          </a:p>
          <a:p>
            <a:pPr algn="just">
              <a:buFontTx/>
              <a:buChar char="-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When the clock signal=1, the J and K inputs are processed.</a:t>
            </a:r>
          </a:p>
          <a:p>
            <a:pPr algn="just">
              <a:buFontTx/>
              <a:buChar char="-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If J=1 and K=0 output is SET to 1.</a:t>
            </a:r>
          </a:p>
          <a:p>
            <a:pPr algn="just">
              <a:buFontTx/>
              <a:buChar char="-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If J=0 and K=1 output is cleared to 0.</a:t>
            </a:r>
          </a:p>
          <a:p>
            <a:pPr algn="just">
              <a:buFontTx/>
              <a:buChar char="-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When J=1 and K=1 a clock transition switches the outputs of the flip flop to their complement state.</a:t>
            </a:r>
            <a:endParaRPr lang="en-IN" sz="27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929454" y="264318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32</a:t>
            </a:fld>
            <a:endParaRPr lang="en-IN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 FLIP FLOP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Block Diagram</a:t>
            </a:r>
          </a:p>
          <a:p>
            <a:pPr>
              <a:buNone/>
            </a:pPr>
            <a:r>
              <a:rPr lang="en-US" dirty="0" smtClean="0"/>
              <a:t>               </a:t>
            </a:r>
          </a:p>
          <a:p>
            <a:pPr>
              <a:buNone/>
            </a:pPr>
            <a:r>
              <a:rPr lang="en-US" dirty="0" smtClean="0"/>
              <a:t>              T                                                         Q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Q’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428992" y="2500306"/>
            <a:ext cx="2357454" cy="17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3786182" y="2857496"/>
            <a:ext cx="1643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   FLIP FLOP</a:t>
            </a:r>
            <a:endParaRPr lang="en-IN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857356" y="314324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86446" y="3643314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86446" y="3071810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500298" y="3500438"/>
            <a:ext cx="100013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43108" y="321468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Clock</a:t>
            </a:r>
            <a:endParaRPr lang="en-IN" dirty="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750199" y="3536157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143108" y="3929066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33</a:t>
            </a:fld>
            <a:endParaRPr lang="en-IN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28737" y="2105819"/>
            <a:ext cx="64865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34</a:t>
            </a:fld>
            <a:endParaRPr lang="en-IN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CLK		T		Q(n+1)		MODE</a:t>
            </a:r>
          </a:p>
          <a:p>
            <a:pPr>
              <a:buNone/>
            </a:pPr>
            <a:r>
              <a:rPr lang="en-US" dirty="0" smtClean="0"/>
              <a:t> 0			X		Q(n)			HOLD</a:t>
            </a:r>
          </a:p>
          <a:p>
            <a:pPr>
              <a:buNone/>
            </a:pPr>
            <a:r>
              <a:rPr lang="en-US" dirty="0" smtClean="0"/>
              <a:t> 1			0		Q(n)			HOLD</a:t>
            </a:r>
          </a:p>
          <a:p>
            <a:pPr>
              <a:buNone/>
            </a:pPr>
            <a:r>
              <a:rPr lang="en-US" dirty="0" smtClean="0"/>
              <a:t> 1 		1		Q’(n)			TOGGLE		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35</a:t>
            </a:fld>
            <a:endParaRPr lang="en-IN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It has two inputs T and clock.</a:t>
            </a:r>
          </a:p>
          <a:p>
            <a:pPr>
              <a:buFontTx/>
              <a:buChar char="-"/>
            </a:pPr>
            <a:r>
              <a:rPr lang="en-US" dirty="0" smtClean="0"/>
              <a:t>This T flip flop is obtained from a J &amp; K flip flop when inputs J and K are connected to provide a single input designated by T.</a:t>
            </a:r>
          </a:p>
          <a:p>
            <a:pPr>
              <a:buFontTx/>
              <a:buChar char="-"/>
            </a:pPr>
            <a:r>
              <a:rPr lang="en-US" dirty="0" smtClean="0"/>
              <a:t>The T flip flop has only two conditions when T=0 the clock transition does not change the state of the flip flop.</a:t>
            </a:r>
          </a:p>
          <a:p>
            <a:pPr>
              <a:buFontTx/>
              <a:buChar char="-"/>
            </a:pPr>
            <a:r>
              <a:rPr lang="en-US" dirty="0" smtClean="0"/>
              <a:t>When T=1, a clock transition complements the state of the flip flop.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36</a:t>
            </a:fld>
            <a:endParaRPr lang="en-IN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SLAVE FLIP FLOP</a:t>
            </a:r>
            <a:endParaRPr lang="en-IN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81841"/>
            <a:ext cx="8229600" cy="436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37</a:t>
            </a:fld>
            <a:endParaRPr lang="en-IN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In a JK flip flop, if it is clocked, a situation called RACE condition will occur.</a:t>
            </a:r>
          </a:p>
          <a:p>
            <a:pPr>
              <a:buFontTx/>
              <a:buChar char="-"/>
            </a:pPr>
            <a:r>
              <a:rPr lang="en-US" dirty="0" smtClean="0"/>
              <a:t>This happens when the inputs J&amp;K are equal to 1 and the clock period is much larger than the propagation delay of the gates.</a:t>
            </a:r>
          </a:p>
          <a:p>
            <a:pPr>
              <a:buFontTx/>
              <a:buChar char="-"/>
            </a:pPr>
            <a:r>
              <a:rPr lang="en-US" dirty="0" smtClean="0"/>
              <a:t>Under this situation when the new outputs RACE around to the inputs. They find the clock to be still high and hence cause the outputs toggle again.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38</a:t>
            </a:fld>
            <a:endParaRPr lang="en-IN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dirty="0" smtClean="0"/>
              <a:t>This repeats as long as the clock is high and the final output when the clock becomes low is unpredictable.</a:t>
            </a:r>
          </a:p>
          <a:p>
            <a:pPr>
              <a:buFontTx/>
              <a:buChar char="-"/>
            </a:pPr>
            <a:r>
              <a:rPr lang="en-US" dirty="0" smtClean="0"/>
              <a:t>This problem can be eliminated by using a Master-Slave flip flop.</a:t>
            </a:r>
          </a:p>
          <a:p>
            <a:pPr>
              <a:buFontTx/>
              <a:buChar char="-"/>
            </a:pPr>
            <a:r>
              <a:rPr lang="en-US" dirty="0" smtClean="0"/>
              <a:t>A Master-Slave flip flop consists of 2 cascaded JK  flip flop</a:t>
            </a:r>
          </a:p>
          <a:p>
            <a:pPr>
              <a:buFontTx/>
              <a:buChar char="-"/>
            </a:pPr>
            <a:r>
              <a:rPr lang="en-US" dirty="0" smtClean="0"/>
              <a:t>The clock to 1 flip flop, master is inverted and applied to the other flip flop, slave.</a:t>
            </a:r>
          </a:p>
          <a:p>
            <a:pPr>
              <a:buFontTx/>
              <a:buChar char="-"/>
            </a:pPr>
            <a:r>
              <a:rPr lang="en-US" dirty="0" smtClean="0"/>
              <a:t>Hence, whenever master is active and the slave is inactive and vice versa.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39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Definition</a:t>
            </a:r>
          </a:p>
          <a:p>
            <a:r>
              <a:rPr lang="en-US" dirty="0" smtClean="0"/>
              <a:t>A flip flop is a </a:t>
            </a:r>
            <a:r>
              <a:rPr lang="en-US" dirty="0" smtClean="0">
                <a:solidFill>
                  <a:srgbClr val="FF0000"/>
                </a:solidFill>
              </a:rPr>
              <a:t>Bi-stable device</a:t>
            </a:r>
            <a:r>
              <a:rPr lang="en-US" dirty="0" smtClean="0"/>
              <a:t> (that is) it can remain in one of the two stable state which are designated as 0 and 1 state.</a:t>
            </a:r>
          </a:p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428860" y="2357430"/>
            <a:ext cx="1785950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5286380" y="2357430"/>
            <a:ext cx="1785950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2571736" y="2500306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Combinational circuit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42886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Memory elements</a:t>
            </a:r>
            <a:endParaRPr lang="en-IN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643042" y="257174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43042" y="285749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214810" y="2571744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214810" y="2928934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72330" y="2786058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107257" y="3393281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7537471" y="3321049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1643042" y="3929066"/>
            <a:ext cx="650085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357290" y="221455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Inputs</a:t>
            </a:r>
            <a:endParaRPr lang="en-IN" dirty="0"/>
          </a:p>
        </p:txBody>
      </p:sp>
      <p:sp>
        <p:nvSpPr>
          <p:cNvPr id="25" name="TextBox 24"/>
          <p:cNvSpPr txBox="1"/>
          <p:nvPr/>
        </p:nvSpPr>
        <p:spPr>
          <a:xfrm>
            <a:off x="4214810" y="221455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Outputs</a:t>
            </a:r>
            <a:endParaRPr lang="en-IN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en-US" dirty="0" smtClean="0"/>
              <a:t>The master will accept the JK inputs when the clock makes a positive transition and the slave will copy the master’s output at its output when the clock makes a negative transition.</a:t>
            </a:r>
          </a:p>
          <a:p>
            <a:pPr>
              <a:buFontTx/>
              <a:buChar char="-"/>
            </a:pPr>
            <a:r>
              <a:rPr lang="en-US" dirty="0" smtClean="0"/>
              <a:t>It is to be noted that the final output appears only when the clock is low.</a:t>
            </a:r>
          </a:p>
          <a:p>
            <a:pPr>
              <a:buFontTx/>
              <a:buChar char="-"/>
            </a:pPr>
            <a:r>
              <a:rPr lang="en-US" dirty="0" smtClean="0"/>
              <a:t>When J=1 and K=0- The master flip flop is SET to 1 during the positive clock pulse and the slave is SET during the following negative clock pulse.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40</a:t>
            </a:fld>
            <a:endParaRPr lang="en-IN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When J=0 and K=1</a:t>
            </a:r>
          </a:p>
          <a:p>
            <a:pPr>
              <a:buFontTx/>
              <a:buChar char="-"/>
            </a:pPr>
            <a:r>
              <a:rPr lang="en-US" dirty="0" smtClean="0"/>
              <a:t>The master flip flop is RESET to 0 during the positive clock pulse and the slave is RESET during the following negative clock pulse.</a:t>
            </a:r>
          </a:p>
          <a:p>
            <a:pPr>
              <a:buFontTx/>
              <a:buChar char="-"/>
            </a:pPr>
            <a:r>
              <a:rPr lang="en-US" dirty="0" smtClean="0"/>
              <a:t>When J=1 and K=1 </a:t>
            </a:r>
          </a:p>
          <a:p>
            <a:pPr>
              <a:buFontTx/>
              <a:buChar char="-"/>
            </a:pPr>
            <a:r>
              <a:rPr lang="en-US" dirty="0" smtClean="0"/>
              <a:t>The master flip flop toggles during the positive clock pulse and the slave toggles during the following negative clock pulse.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41</a:t>
            </a:fld>
            <a:endParaRPr lang="en-IN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A counter is a sequential logic circuit that counts the number of incoming clock pluses.</a:t>
            </a:r>
          </a:p>
          <a:p>
            <a:pPr>
              <a:buFontTx/>
              <a:buChar char="-"/>
            </a:pPr>
            <a:r>
              <a:rPr lang="en-US" dirty="0" smtClean="0"/>
              <a:t>A register that goes through a pre-determined sequence of state upon the application of input pulses.</a:t>
            </a:r>
          </a:p>
          <a:p>
            <a:pPr>
              <a:buNone/>
            </a:pPr>
            <a:r>
              <a:rPr lang="en-US" dirty="0" smtClean="0"/>
              <a:t>USES</a:t>
            </a:r>
          </a:p>
          <a:p>
            <a:pPr>
              <a:buFontTx/>
              <a:buChar char="-"/>
            </a:pPr>
            <a:r>
              <a:rPr lang="en-US" dirty="0" smtClean="0"/>
              <a:t>Counts the number of incoming clock pluses.</a:t>
            </a:r>
          </a:p>
          <a:p>
            <a:pPr>
              <a:buFontTx/>
              <a:buChar char="-"/>
            </a:pPr>
            <a:r>
              <a:rPr lang="en-US" dirty="0" smtClean="0"/>
              <a:t>Generating timing signal to control the sequence of operation in digital computers.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42</a:t>
            </a:fld>
            <a:endParaRPr lang="en-IN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Basically there are two types of counters.</a:t>
            </a:r>
          </a:p>
          <a:p>
            <a:pPr lvl="1">
              <a:buFontTx/>
              <a:buChar char="-"/>
            </a:pPr>
            <a:r>
              <a:rPr lang="en-US" dirty="0" smtClean="0"/>
              <a:t>1. Synchronous</a:t>
            </a:r>
          </a:p>
          <a:p>
            <a:pPr lvl="1">
              <a:buFontTx/>
              <a:buChar char="-"/>
            </a:pPr>
            <a:r>
              <a:rPr lang="en-US" dirty="0" smtClean="0"/>
              <a:t>2. Asynchronous</a:t>
            </a:r>
          </a:p>
          <a:p>
            <a:pPr lvl="1">
              <a:buNone/>
            </a:pPr>
            <a:r>
              <a:rPr lang="en-US" dirty="0" smtClean="0"/>
              <a:t>Asynchronous counters or serial counter</a:t>
            </a:r>
            <a:endParaRPr lang="en-IN" dirty="0" smtClean="0"/>
          </a:p>
          <a:p>
            <a:pPr lvl="1">
              <a:buNone/>
            </a:pPr>
            <a:r>
              <a:rPr lang="en-US" dirty="0" smtClean="0"/>
              <a:t>The ripple counter is simple and straight forward in operation.</a:t>
            </a:r>
          </a:p>
          <a:p>
            <a:pPr lvl="1">
              <a:buNone/>
            </a:pPr>
            <a:r>
              <a:rPr lang="en-US" dirty="0" smtClean="0"/>
              <a:t>Construction requires a minimum of hardwires.</a:t>
            </a:r>
          </a:p>
          <a:p>
            <a:pPr lvl="1">
              <a:buNone/>
            </a:pPr>
            <a:r>
              <a:rPr lang="en-US" dirty="0" smtClean="0"/>
              <a:t>It have a speed limitation.</a:t>
            </a:r>
          </a:p>
          <a:p>
            <a:pPr lvl="1">
              <a:buNone/>
            </a:pPr>
            <a:r>
              <a:rPr lang="en-US" dirty="0" smtClean="0"/>
              <a:t>Each flip flop is triggered by the previous flip flop.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43</a:t>
            </a:fld>
            <a:endParaRPr lang="en-IN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Synchronous or parallel counter</a:t>
            </a:r>
          </a:p>
          <a:p>
            <a:pPr>
              <a:buFontTx/>
              <a:buChar char="-"/>
            </a:pPr>
            <a:r>
              <a:rPr lang="en-US" dirty="0" smtClean="0"/>
              <a:t>An increase in speed of operation can be achieved by use of a parallel counter.</a:t>
            </a:r>
          </a:p>
          <a:p>
            <a:pPr>
              <a:buFontTx/>
              <a:buChar char="-"/>
            </a:pPr>
            <a:r>
              <a:rPr lang="en-US" dirty="0" smtClean="0"/>
              <a:t>Every flip flop is triggered by the clock</a:t>
            </a:r>
          </a:p>
          <a:p>
            <a:pPr>
              <a:buFontTx/>
              <a:buChar char="-"/>
            </a:pPr>
            <a:r>
              <a:rPr lang="en-US" dirty="0" smtClean="0"/>
              <a:t>Serial and parallel counters are used in combination to compromises between speed of operation and hardware count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44</a:t>
            </a:fld>
            <a:endParaRPr lang="en-IN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Asynchronous counters(Ripple counters)</a:t>
            </a:r>
          </a:p>
          <a:p>
            <a:pPr>
              <a:buNone/>
            </a:pPr>
            <a:r>
              <a:rPr lang="en-US" dirty="0" smtClean="0"/>
              <a:t>-	A binary ripple counter can be constructed by use of clocked JK flip flop.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45</a:t>
            </a:fld>
            <a:endParaRPr lang="en-IN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 bit binary </a:t>
            </a:r>
            <a:r>
              <a:rPr lang="en-US" dirty="0" smtClean="0">
                <a:solidFill>
                  <a:srgbClr val="FF0000"/>
                </a:solidFill>
              </a:rPr>
              <a:t>ripple </a:t>
            </a:r>
            <a:r>
              <a:rPr lang="en-US" dirty="0" smtClean="0"/>
              <a:t>counter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428728" y="3143248"/>
            <a:ext cx="1500198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4071934" y="3143248"/>
            <a:ext cx="1500198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6715140" y="3143248"/>
            <a:ext cx="1500198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928662" y="3500438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15074" y="435769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215074" y="3500438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71868" y="435769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71868" y="3571876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28662" y="4286256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3178959" y="3964785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393537" y="3536157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07125" y="3464719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71472" y="2714620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928926" y="342900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4787108" y="4571214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572132" y="342900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143902" y="4571214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215338" y="342900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7430314" y="4499776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4" idx="1"/>
          </p:cNvCxnSpPr>
          <p:nvPr/>
        </p:nvCxnSpPr>
        <p:spPr>
          <a:xfrm>
            <a:off x="642910" y="392906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929322" y="392906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286116" y="400050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428728" y="3357562"/>
            <a:ext cx="1428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                   A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                  A’</a:t>
            </a:r>
            <a:endParaRPr lang="en-IN" dirty="0"/>
          </a:p>
        </p:txBody>
      </p:sp>
      <p:sp>
        <p:nvSpPr>
          <p:cNvPr id="37" name="TextBox 36"/>
          <p:cNvSpPr txBox="1"/>
          <p:nvPr/>
        </p:nvSpPr>
        <p:spPr>
          <a:xfrm>
            <a:off x="6715140" y="3286124"/>
            <a:ext cx="1428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                   A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                  A’</a:t>
            </a:r>
            <a:endParaRPr lang="en-IN" dirty="0"/>
          </a:p>
        </p:txBody>
      </p:sp>
      <p:sp>
        <p:nvSpPr>
          <p:cNvPr id="38" name="TextBox 37"/>
          <p:cNvSpPr txBox="1"/>
          <p:nvPr/>
        </p:nvSpPr>
        <p:spPr>
          <a:xfrm>
            <a:off x="4071934" y="3286124"/>
            <a:ext cx="1428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                   A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                  A’</a:t>
            </a:r>
            <a:endParaRPr lang="en-IN" dirty="0"/>
          </a:p>
        </p:txBody>
      </p:sp>
      <p:sp>
        <p:nvSpPr>
          <p:cNvPr id="39" name="TextBox 38"/>
          <p:cNvSpPr txBox="1"/>
          <p:nvPr/>
        </p:nvSpPr>
        <p:spPr>
          <a:xfrm>
            <a:off x="571472" y="364331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Clock</a:t>
            </a:r>
            <a:endParaRPr lang="en-IN" dirty="0"/>
          </a:p>
        </p:txBody>
      </p:sp>
      <p:sp>
        <p:nvSpPr>
          <p:cNvPr id="40" name="TextBox 39"/>
          <p:cNvSpPr txBox="1"/>
          <p:nvPr/>
        </p:nvSpPr>
        <p:spPr>
          <a:xfrm>
            <a:off x="2928926" y="571501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A</a:t>
            </a:r>
            <a:endParaRPr lang="en-IN" dirty="0"/>
          </a:p>
        </p:txBody>
      </p:sp>
      <p:sp>
        <p:nvSpPr>
          <p:cNvPr id="41" name="TextBox 40"/>
          <p:cNvSpPr txBox="1"/>
          <p:nvPr/>
        </p:nvSpPr>
        <p:spPr>
          <a:xfrm>
            <a:off x="5572132" y="571501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B</a:t>
            </a:r>
            <a:endParaRPr lang="en-IN" dirty="0"/>
          </a:p>
        </p:txBody>
      </p:sp>
      <p:sp>
        <p:nvSpPr>
          <p:cNvPr id="42" name="TextBox 41"/>
          <p:cNvSpPr txBox="1"/>
          <p:nvPr/>
        </p:nvSpPr>
        <p:spPr>
          <a:xfrm>
            <a:off x="8001024" y="564357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C</a:t>
            </a:r>
            <a:endParaRPr lang="en-IN" dirty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46</a:t>
            </a:fld>
            <a:endParaRPr lang="en-IN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CLOCK TRANSITION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47</a:t>
            </a:fld>
            <a:endParaRPr lang="en-IN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The system clock (a square wave) derives flip flop A</a:t>
            </a:r>
          </a:p>
          <a:p>
            <a:pPr>
              <a:buFontTx/>
              <a:buChar char="-"/>
            </a:pPr>
            <a:r>
              <a:rPr lang="en-US" dirty="0" smtClean="0"/>
              <a:t>The output of A derives B and the output of B derives flip flop C</a:t>
            </a:r>
          </a:p>
          <a:p>
            <a:pPr>
              <a:buFontTx/>
              <a:buChar char="-"/>
            </a:pPr>
            <a:r>
              <a:rPr lang="en-US" dirty="0" smtClean="0"/>
              <a:t>All the J and K  inputs are tied to +</a:t>
            </a:r>
            <a:r>
              <a:rPr lang="en-US" dirty="0" err="1" smtClean="0"/>
              <a:t>Vcc</a:t>
            </a:r>
            <a:r>
              <a:rPr lang="en-US" dirty="0" smtClean="0"/>
              <a:t>. This means that each flip flop will change state with a –</a:t>
            </a:r>
            <a:r>
              <a:rPr lang="en-US" dirty="0" err="1" smtClean="0"/>
              <a:t>Ve</a:t>
            </a:r>
            <a:r>
              <a:rPr lang="en-US" dirty="0" smtClean="0"/>
              <a:t> transition at its clock input.</a:t>
            </a:r>
          </a:p>
          <a:p>
            <a:pPr>
              <a:buFontTx/>
              <a:buChar char="-"/>
            </a:pPr>
            <a:r>
              <a:rPr lang="en-US" dirty="0" smtClean="0"/>
              <a:t>The flip flop must change states before it can triggered the B flip flop and the B flip flop has to change states before it can trigger the c flip flop.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48</a:t>
            </a:fld>
            <a:endParaRPr lang="en-IN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The triggers move through the flip flops ripple in water.</a:t>
            </a:r>
          </a:p>
          <a:p>
            <a:pPr>
              <a:buFontTx/>
              <a:buChar char="-"/>
            </a:pPr>
            <a:r>
              <a:rPr lang="en-US" dirty="0" smtClean="0"/>
              <a:t>A act as the clock for B, each time the wave form at A goes low, flip flop B will toggle.</a:t>
            </a:r>
          </a:p>
          <a:p>
            <a:pPr>
              <a:buFontTx/>
              <a:buChar char="-"/>
            </a:pPr>
            <a:r>
              <a:rPr lang="en-US" dirty="0" smtClean="0"/>
              <a:t>Since B act as the clock for C each time the waveform at B goes low flip flop C will Toggle.</a:t>
            </a:r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49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It is the fundamental logic circuit used for storing information in digital systems.</a:t>
            </a:r>
          </a:p>
          <a:p>
            <a:pPr>
              <a:buFontTx/>
              <a:buChar char="-"/>
            </a:pPr>
            <a:r>
              <a:rPr lang="en-US" dirty="0" smtClean="0"/>
              <a:t>Difference types of shift registers and counters are design only using flip flops, which can be built using NOR gates or NAND gates.</a:t>
            </a:r>
          </a:p>
          <a:p>
            <a:pPr>
              <a:buFontTx/>
              <a:buChar char="-"/>
            </a:pPr>
            <a:r>
              <a:rPr lang="en-US" dirty="0" smtClean="0"/>
              <a:t>A flip flops has two outputs, one of which is the complement of the other.</a:t>
            </a:r>
          </a:p>
          <a:p>
            <a:pPr>
              <a:buFontTx/>
              <a:buChar char="-"/>
            </a:pPr>
            <a:r>
              <a:rPr lang="en-US" dirty="0" smtClean="0"/>
              <a:t>They are called normal (Q) output and complementary (Q’) output.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counters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800" dirty="0" smtClean="0"/>
              <a:t>Ripple counter is the simplest counter to build </a:t>
            </a:r>
          </a:p>
          <a:p>
            <a:pPr>
              <a:buFontTx/>
              <a:buChar char="-"/>
            </a:pPr>
            <a:r>
              <a:rPr lang="en-US" sz="2800" dirty="0" smtClean="0"/>
              <a:t>But there is a limit to its highest operating frequency.</a:t>
            </a:r>
          </a:p>
          <a:p>
            <a:pPr>
              <a:buFontTx/>
              <a:buChar char="-"/>
            </a:pPr>
            <a:r>
              <a:rPr lang="en-US" sz="2800" dirty="0" smtClean="0"/>
              <a:t>In ripple counter each flip flop has a delay time </a:t>
            </a:r>
          </a:p>
          <a:p>
            <a:pPr>
              <a:buFontTx/>
              <a:buChar char="-"/>
            </a:pPr>
            <a:r>
              <a:rPr lang="en-US" sz="2800" dirty="0" smtClean="0"/>
              <a:t>Total setting time for the counter is approximately the delay time. Times the total number of flip flops.</a:t>
            </a:r>
          </a:p>
          <a:p>
            <a:pPr>
              <a:buFontTx/>
              <a:buChar char="-"/>
            </a:pPr>
            <a:r>
              <a:rPr lang="en-US" sz="2800" dirty="0" smtClean="0"/>
              <a:t>These problems can be overcome by the use of a synchronous or parallel counter.</a:t>
            </a:r>
          </a:p>
          <a:p>
            <a:pPr>
              <a:buFontTx/>
              <a:buChar char="-"/>
            </a:pPr>
            <a:r>
              <a:rPr lang="en-US" sz="2800" dirty="0" smtClean="0"/>
              <a:t>In synchronous counter every flip flop is triggered in synchronization with the clock. 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50</a:t>
            </a:fld>
            <a:endParaRPr lang="en-IN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9"/>
            <a:ext cx="8786842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51</a:t>
            </a:fld>
            <a:endParaRPr lang="en-IN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Truth Table</a:t>
            </a:r>
          </a:p>
          <a:p>
            <a:pPr>
              <a:buNone/>
            </a:pPr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2976" y="2357430"/>
          <a:ext cx="60960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CLOCK COUNT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52</a:t>
            </a:fld>
            <a:endParaRPr lang="en-IN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Each state corresponds to an equivalent binary number, that we refer to each state as a count from now on.</a:t>
            </a:r>
          </a:p>
          <a:p>
            <a:pPr>
              <a:buFontTx/>
              <a:buChar char="-"/>
            </a:pPr>
            <a:r>
              <a:rPr lang="en-US" dirty="0" smtClean="0"/>
              <a:t>To keep the JK inputs of each flip flop high, such that the flip flop will toggle with any negative transition at its clock inputs.</a:t>
            </a:r>
          </a:p>
          <a:p>
            <a:pPr>
              <a:buFontTx/>
              <a:buChar char="-"/>
            </a:pPr>
            <a:r>
              <a:rPr lang="en-US" dirty="0" smtClean="0"/>
              <a:t>Use AND gates to every second clock to flip flop B, every 4</a:t>
            </a:r>
            <a:r>
              <a:rPr lang="en-US" baseline="30000" dirty="0" smtClean="0"/>
              <a:t>th</a:t>
            </a:r>
            <a:r>
              <a:rPr lang="en-US" dirty="0" smtClean="0"/>
              <a:t> clock to flip flop C and so on.</a:t>
            </a:r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53</a:t>
            </a:fld>
            <a:endParaRPr lang="en-IN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en-US" dirty="0" smtClean="0"/>
              <a:t>The logic configuration is also called as steering logic.</a:t>
            </a:r>
          </a:p>
          <a:p>
            <a:pPr>
              <a:buFontTx/>
              <a:buChar char="-"/>
            </a:pPr>
            <a:r>
              <a:rPr lang="en-US" dirty="0" smtClean="0"/>
              <a:t>Since, the clock pulses are gated or steered to each individual flip flop.</a:t>
            </a:r>
          </a:p>
          <a:p>
            <a:pPr>
              <a:buFontTx/>
              <a:buChar char="-"/>
            </a:pPr>
            <a:r>
              <a:rPr lang="en-US" dirty="0" smtClean="0"/>
              <a:t>The clock is applied directly to flip flop A.</a:t>
            </a:r>
          </a:p>
          <a:p>
            <a:pPr>
              <a:buFontTx/>
              <a:buChar char="-"/>
            </a:pPr>
            <a:r>
              <a:rPr lang="en-US" dirty="0" smtClean="0"/>
              <a:t>Since the JK flip flop used response to a –</a:t>
            </a:r>
            <a:r>
              <a:rPr lang="en-US" dirty="0" err="1" smtClean="0"/>
              <a:t>ve</a:t>
            </a:r>
            <a:r>
              <a:rPr lang="en-US" dirty="0" smtClean="0"/>
              <a:t> transition at the clock input and toggles when both the JK inputs are high, flip flop A will change state with each negative clock transition.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54</a:t>
            </a:fld>
            <a:endParaRPr lang="en-IN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-	Whenever A is high AND gate is enabled and a clock pulse is passed through the clock input of the flip flop B. </a:t>
            </a:r>
          </a:p>
          <a:p>
            <a:pPr>
              <a:buNone/>
            </a:pPr>
            <a:r>
              <a:rPr lang="en-US" dirty="0" smtClean="0"/>
              <a:t>-	B changes state with every –</a:t>
            </a:r>
            <a:r>
              <a:rPr lang="en-US" dirty="0" err="1" smtClean="0"/>
              <a:t>ve</a:t>
            </a:r>
            <a:r>
              <a:rPr lang="en-US" dirty="0" smtClean="0"/>
              <a:t> clock transition and the second AND gate is enabled and will transmit the clock to flip flop C.</a:t>
            </a:r>
          </a:p>
          <a:p>
            <a:pPr>
              <a:buNone/>
            </a:pPr>
            <a:r>
              <a:rPr lang="en-US" dirty="0" smtClean="0"/>
              <a:t>-	Only when both A and B are high, flip flop C changes state with every 4</a:t>
            </a:r>
            <a:r>
              <a:rPr lang="en-US" baseline="30000" dirty="0" smtClean="0"/>
              <a:t>th</a:t>
            </a:r>
            <a:r>
              <a:rPr lang="en-US" dirty="0" smtClean="0"/>
              <a:t> –</a:t>
            </a:r>
            <a:r>
              <a:rPr lang="en-US" dirty="0" err="1" smtClean="0"/>
              <a:t>ve</a:t>
            </a:r>
            <a:r>
              <a:rPr lang="en-US" dirty="0" smtClean="0"/>
              <a:t> clock transition.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55</a:t>
            </a:fld>
            <a:endParaRPr lang="en-IN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 n COUNTER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Modulus of a counter indicates the number of states through which counter passes during its operation.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 bit counter – Mod 4 counter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3 bit counter – Mod 8 counter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56</a:t>
            </a:fld>
            <a:endParaRPr lang="en-IN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MOD N counter is also called as Modulo counter</a:t>
            </a:r>
          </a:p>
          <a:p>
            <a:pPr>
              <a:buNone/>
            </a:pPr>
            <a:r>
              <a:rPr lang="en-US" dirty="0" smtClean="0"/>
              <a:t>We can design Modulo counter for any number</a:t>
            </a:r>
          </a:p>
          <a:p>
            <a:pPr>
              <a:buNone/>
            </a:pPr>
            <a:r>
              <a:rPr lang="en-US" dirty="0" smtClean="0"/>
              <a:t>Example Modulo 3, Modulo 5</a:t>
            </a:r>
          </a:p>
          <a:p>
            <a:pPr>
              <a:buNone/>
            </a:pPr>
            <a:r>
              <a:rPr lang="en-US" dirty="0" smtClean="0"/>
              <a:t>The design of such modulo counter includes basic counter structure and combinational logic called “Reset Logic”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57</a:t>
            </a:fld>
            <a:endParaRPr lang="en-IN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 of flip flops required (m) to construct MOD-N counter</a:t>
            </a:r>
          </a:p>
          <a:p>
            <a:endParaRPr lang="en-US" dirty="0" smtClean="0"/>
          </a:p>
          <a:p>
            <a:r>
              <a:rPr lang="en-US" dirty="0" smtClean="0"/>
              <a:t>                 N ≤ 2</a:t>
            </a:r>
            <a:r>
              <a:rPr lang="en-US" baseline="30000" dirty="0" smtClean="0"/>
              <a:t>m</a:t>
            </a:r>
          </a:p>
          <a:p>
            <a:endParaRPr lang="en-US" baseline="30000" dirty="0" smtClean="0"/>
          </a:p>
          <a:p>
            <a:r>
              <a:rPr lang="en-US" baseline="30000" dirty="0" smtClean="0"/>
              <a:t>                      </a:t>
            </a:r>
            <a:endParaRPr lang="en-IN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58</a:t>
            </a:fld>
            <a:endParaRPr lang="en-IN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for Modulo Counter Design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Number of states through counter passes</a:t>
            </a:r>
          </a:p>
          <a:p>
            <a:r>
              <a:rPr lang="en-US" dirty="0" smtClean="0"/>
              <a:t>2. Decide number of bits for Ripple counter</a:t>
            </a:r>
          </a:p>
          <a:p>
            <a:r>
              <a:rPr lang="en-US" dirty="0" smtClean="0"/>
              <a:t>3. State Diagram</a:t>
            </a:r>
          </a:p>
          <a:p>
            <a:r>
              <a:rPr lang="en-US" dirty="0" smtClean="0"/>
              <a:t>4. Truth table for Reset Logic</a:t>
            </a:r>
          </a:p>
          <a:p>
            <a:r>
              <a:rPr lang="en-US" dirty="0" smtClean="0"/>
              <a:t>5. K-Map simplification</a:t>
            </a:r>
          </a:p>
          <a:p>
            <a:r>
              <a:rPr lang="en-US" dirty="0" smtClean="0"/>
              <a:t>6. Logic Diagram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59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NAND LATCH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NAND latch or NOR latch is the fundamental built in block in constructing a flip flop.</a:t>
            </a:r>
          </a:p>
          <a:p>
            <a:pPr>
              <a:buFontTx/>
              <a:buChar char="-"/>
            </a:pPr>
            <a:r>
              <a:rPr lang="en-US" dirty="0" smtClean="0"/>
              <a:t>It has the property of holding on to any previous output, as long as it is not disturbed.</a:t>
            </a:r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Modulo 5 Ripple Counter (A)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Number of states through counter passes =5</a:t>
            </a:r>
          </a:p>
          <a:p>
            <a:pPr marL="514350" indent="-514350">
              <a:buNone/>
            </a:pPr>
            <a:r>
              <a:rPr lang="en-US" dirty="0" smtClean="0"/>
              <a:t>			States will go from </a:t>
            </a:r>
            <a:r>
              <a:rPr lang="en-US" dirty="0" smtClean="0">
                <a:solidFill>
                  <a:srgbClr val="FF0000"/>
                </a:solidFill>
              </a:rPr>
              <a:t>0 to 4.</a:t>
            </a:r>
          </a:p>
          <a:p>
            <a:pPr marL="514350" indent="-514350">
              <a:buNone/>
            </a:pPr>
            <a:r>
              <a:rPr lang="en-US" dirty="0" smtClean="0"/>
              <a:t>2. Decide number of bits for Ripple counter</a:t>
            </a:r>
          </a:p>
          <a:p>
            <a:pPr marL="514350" indent="-514350">
              <a:buNone/>
            </a:pPr>
            <a:r>
              <a:rPr lang="en-US" dirty="0" smtClean="0"/>
              <a:t>			To  count 5 states we need </a:t>
            </a:r>
            <a:r>
              <a:rPr lang="en-US" dirty="0" smtClean="0">
                <a:solidFill>
                  <a:srgbClr val="FF0000"/>
                </a:solidFill>
              </a:rPr>
              <a:t>3 bit</a:t>
            </a:r>
            <a:r>
              <a:rPr lang="en-US" dirty="0" smtClean="0"/>
              <a:t> ripple counter N ≤ 2</a:t>
            </a:r>
            <a:r>
              <a:rPr lang="en-US" baseline="30000" dirty="0" smtClean="0"/>
              <a:t>m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60</a:t>
            </a:fld>
            <a:endParaRPr lang="en-IN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State diagram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2357422" y="2571744"/>
            <a:ext cx="714380" cy="5715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571736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3357554" y="2571744"/>
            <a:ext cx="714380" cy="5715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6643702" y="2643182"/>
            <a:ext cx="714380" cy="5715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5500694" y="2643182"/>
            <a:ext cx="714380" cy="5715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/>
          <p:cNvSpPr/>
          <p:nvPr/>
        </p:nvSpPr>
        <p:spPr>
          <a:xfrm>
            <a:off x="4429124" y="2643182"/>
            <a:ext cx="714380" cy="5715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3571868" y="264318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4643438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5715008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6786578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IN" dirty="0"/>
          </a:p>
        </p:txBody>
      </p:sp>
      <p:cxnSp>
        <p:nvCxnSpPr>
          <p:cNvPr id="17" name="Straight Arrow Connector 16"/>
          <p:cNvCxnSpPr>
            <a:endCxn id="4" idx="2"/>
          </p:cNvCxnSpPr>
          <p:nvPr/>
        </p:nvCxnSpPr>
        <p:spPr>
          <a:xfrm>
            <a:off x="1857356" y="285749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143636" y="292893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072066" y="292893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929058" y="285749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000364" y="285749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6"/>
          </p:cNvCxnSpPr>
          <p:nvPr/>
        </p:nvCxnSpPr>
        <p:spPr>
          <a:xfrm>
            <a:off x="7358082" y="2928934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1572398" y="3142454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7644628" y="321389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857356" y="3429000"/>
            <a:ext cx="607223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61</a:t>
            </a:fld>
            <a:endParaRPr lang="en-IN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Truth table for Reset Logic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686435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7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7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7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Flip</a:t>
                      </a:r>
                      <a:r>
                        <a:rPr lang="en-US" baseline="0" dirty="0" smtClean="0"/>
                        <a:t>-flop Output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Reset Logic Output 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29388" y="3357562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States from 0-4 are only valid  states</a:t>
            </a:r>
            <a:endParaRPr lang="en-IN" dirty="0"/>
          </a:p>
        </p:txBody>
      </p:sp>
      <p:sp>
        <p:nvSpPr>
          <p:cNvPr id="6" name="Right Brace 5"/>
          <p:cNvSpPr/>
          <p:nvPr/>
        </p:nvSpPr>
        <p:spPr>
          <a:xfrm>
            <a:off x="6357950" y="2928934"/>
            <a:ext cx="71438" cy="18573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62</a:t>
            </a:fld>
            <a:endParaRPr lang="en-IN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5. K-Map simplification</a:t>
            </a:r>
            <a:endParaRPr lang="en-IN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                                                      Q</a:t>
            </a:r>
            <a:r>
              <a:rPr lang="en-US" baseline="-25000" dirty="0" smtClean="0"/>
              <a:t>C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Q</a:t>
            </a:r>
            <a:r>
              <a:rPr lang="en-US" baseline="-25000" dirty="0" smtClean="0"/>
              <a:t>A</a:t>
            </a:r>
            <a:r>
              <a:rPr lang="en-US" dirty="0" smtClean="0"/>
              <a:t> Q</a:t>
            </a:r>
            <a:r>
              <a:rPr lang="en-US" baseline="-25000" dirty="0" smtClean="0"/>
              <a:t>B                                   Y = </a:t>
            </a:r>
            <a:r>
              <a:rPr lang="en-US" dirty="0" smtClean="0"/>
              <a:t>Q</a:t>
            </a:r>
            <a:r>
              <a:rPr lang="en-US" baseline="-25000" dirty="0" smtClean="0"/>
              <a:t>C </a:t>
            </a:r>
            <a:r>
              <a:rPr lang="en-US" dirty="0" smtClean="0"/>
              <a:t> + Q</a:t>
            </a:r>
            <a:r>
              <a:rPr lang="en-US" baseline="-25000" dirty="0" smtClean="0"/>
              <a:t>A</a:t>
            </a:r>
            <a:r>
              <a:rPr lang="en-US" dirty="0" smtClean="0"/>
              <a:t>Q</a:t>
            </a:r>
            <a:r>
              <a:rPr lang="en-US" baseline="-25000" dirty="0" smtClean="0"/>
              <a:t>B </a:t>
            </a:r>
          </a:p>
          <a:p>
            <a:r>
              <a:rPr lang="en-US" baseline="-25000" dirty="0" smtClean="0"/>
              <a:t>                                                                    </a:t>
            </a:r>
            <a:endParaRPr lang="en-IN" baseline="-25000" dirty="0" smtClean="0"/>
          </a:p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714480" y="3214686"/>
            <a:ext cx="4357718" cy="12144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000232" y="350043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785918" y="3214686"/>
            <a:ext cx="4214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en-US" dirty="0" smtClean="0"/>
              <a:t>               1	          1	              1                                      </a:t>
            </a:r>
          </a:p>
          <a:p>
            <a:pPr marL="342900" indent="-342900">
              <a:buAutoNum type="arabicPlain"/>
            </a:pPr>
            <a:endParaRPr lang="en-US" dirty="0" smtClean="0"/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1                   0                      0                    0</a:t>
            </a:r>
            <a:endParaRPr lang="en-IN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964513" y="3821909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108315" y="3821115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4251323" y="3821115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1"/>
            <a:endCxn id="4" idx="3"/>
          </p:cNvCxnSpPr>
          <p:nvPr/>
        </p:nvCxnSpPr>
        <p:spPr>
          <a:xfrm rot="10800000" flipH="1">
            <a:off x="1714480" y="3821909"/>
            <a:ext cx="43577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5984" y="3571876"/>
            <a:ext cx="31432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1750199" y="382190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71538" y="2714620"/>
            <a:ext cx="714380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71604" y="2214554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</a:t>
            </a:r>
            <a:r>
              <a:rPr lang="en-US" sz="3600" baseline="-25000" dirty="0" smtClean="0"/>
              <a:t>A</a:t>
            </a:r>
            <a:r>
              <a:rPr lang="en-US" sz="3600" dirty="0" smtClean="0"/>
              <a:t>  Q</a:t>
            </a:r>
            <a:r>
              <a:rPr lang="en-US" sz="3600" baseline="-25000" dirty="0" smtClean="0"/>
              <a:t>B</a:t>
            </a:r>
            <a:endParaRPr lang="en-IN" sz="3600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214282" y="2357430"/>
            <a:ext cx="1571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                              </a:t>
            </a:r>
          </a:p>
          <a:p>
            <a:r>
              <a:rPr lang="en-US" sz="3600" dirty="0" smtClean="0"/>
              <a:t>      Q</a:t>
            </a:r>
            <a:r>
              <a:rPr lang="en-US" sz="3600" baseline="-25000" dirty="0" smtClean="0"/>
              <a:t>C</a:t>
            </a:r>
            <a:endParaRPr lang="en-IN" sz="3600" baseline="-25000" dirty="0"/>
          </a:p>
        </p:txBody>
      </p:sp>
      <p:sp>
        <p:nvSpPr>
          <p:cNvPr id="25" name="Down Arrow 24"/>
          <p:cNvSpPr/>
          <p:nvPr/>
        </p:nvSpPr>
        <p:spPr>
          <a:xfrm>
            <a:off x="2143108" y="4429132"/>
            <a:ext cx="214314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7" name="Straight Connector 26"/>
          <p:cNvCxnSpPr/>
          <p:nvPr/>
        </p:nvCxnSpPr>
        <p:spPr>
          <a:xfrm>
            <a:off x="1857356" y="521495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57422" y="521495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Arrow 28"/>
          <p:cNvSpPr/>
          <p:nvPr/>
        </p:nvSpPr>
        <p:spPr>
          <a:xfrm>
            <a:off x="6000760" y="3429000"/>
            <a:ext cx="121444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0" name="Straight Connector 29"/>
          <p:cNvCxnSpPr/>
          <p:nvPr/>
        </p:nvCxnSpPr>
        <p:spPr>
          <a:xfrm>
            <a:off x="7286644" y="342900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285852" y="3214686"/>
            <a:ext cx="428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0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1</a:t>
            </a: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1785918" y="2786058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00                  01                 11                  10                  </a:t>
            </a:r>
            <a:endParaRPr lang="en-IN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6215074" y="521495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429256" y="521495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715140" y="514351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63</a:t>
            </a:fld>
            <a:endParaRPr lang="en-IN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Logic Diagram for Reset-Logic </a:t>
            </a: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8215369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64</a:t>
            </a:fld>
            <a:endParaRPr lang="en-IN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dirty="0" smtClean="0"/>
              <a:t>1. Albert </a:t>
            </a:r>
            <a:r>
              <a:rPr lang="en-IN" dirty="0"/>
              <a:t>Paul </a:t>
            </a:r>
            <a:r>
              <a:rPr lang="en-IN" dirty="0" err="1"/>
              <a:t>Malvino</a:t>
            </a:r>
            <a:r>
              <a:rPr lang="en-IN" dirty="0"/>
              <a:t>, Donald P. Leach and </a:t>
            </a:r>
            <a:r>
              <a:rPr lang="en-IN" dirty="0" smtClean="0"/>
              <a:t>  </a:t>
            </a:r>
          </a:p>
          <a:p>
            <a:pPr marL="0" indent="0" algn="just">
              <a:buNone/>
            </a:pPr>
            <a:r>
              <a:rPr lang="en-IN" dirty="0"/>
              <a:t> </a:t>
            </a:r>
            <a:r>
              <a:rPr lang="en-IN" dirty="0" smtClean="0"/>
              <a:t>   </a:t>
            </a:r>
            <a:r>
              <a:rPr lang="en-IN" dirty="0" err="1" smtClean="0"/>
              <a:t>Goutam</a:t>
            </a:r>
            <a:r>
              <a:rPr lang="en-IN" dirty="0" smtClean="0"/>
              <a:t> </a:t>
            </a:r>
            <a:r>
              <a:rPr lang="en-IN" dirty="0" err="1"/>
              <a:t>Saha</a:t>
            </a:r>
            <a:r>
              <a:rPr lang="en-IN" dirty="0"/>
              <a:t>, Digital Principles and </a:t>
            </a:r>
            <a:endParaRPr lang="en-IN" dirty="0" smtClean="0"/>
          </a:p>
          <a:p>
            <a:pPr marL="0" indent="0" algn="just">
              <a:buNone/>
            </a:pPr>
            <a:r>
              <a:rPr lang="en-IN" dirty="0"/>
              <a:t> </a:t>
            </a:r>
            <a:r>
              <a:rPr lang="en-IN" dirty="0" smtClean="0"/>
              <a:t>   </a:t>
            </a:r>
            <a:r>
              <a:rPr lang="en-IN" dirty="0" err="1" smtClean="0"/>
              <a:t>Applications,TMH</a:t>
            </a:r>
            <a:r>
              <a:rPr lang="en-IN" dirty="0"/>
              <a:t>, Sixth Edition, 2007.</a:t>
            </a:r>
            <a:br>
              <a:rPr lang="en-IN" dirty="0"/>
            </a:br>
            <a:r>
              <a:rPr lang="en-IN" dirty="0"/>
              <a:t>2. Morris Mano M, Computer System </a:t>
            </a:r>
            <a:endParaRPr lang="en-IN" dirty="0" smtClean="0"/>
          </a:p>
          <a:p>
            <a:pPr marL="0" indent="0" algn="just">
              <a:buNone/>
            </a:pPr>
            <a:r>
              <a:rPr lang="en-IN" dirty="0"/>
              <a:t> </a:t>
            </a:r>
            <a:r>
              <a:rPr lang="en-IN" dirty="0" smtClean="0"/>
              <a:t>   Architecture</a:t>
            </a:r>
            <a:r>
              <a:rPr lang="en-IN" dirty="0"/>
              <a:t>, PHI, Third Edition, 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65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051855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66</a:t>
            </a:fld>
            <a:endParaRPr lang="en-IN"/>
          </a:p>
        </p:txBody>
      </p:sp>
      <p:pic>
        <p:nvPicPr>
          <p:cNvPr id="1026" name="Picture 2" descr="Thank You Slide 01 PowerPoint Templa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175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000240"/>
            <a:ext cx="628654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A latch has 2 outputs Q and Q’</a:t>
            </a:r>
          </a:p>
          <a:p>
            <a:pPr>
              <a:buFontTx/>
              <a:buChar char="-"/>
            </a:pPr>
            <a:r>
              <a:rPr lang="en-US" dirty="0" smtClean="0"/>
              <a:t>When the circuit is switched ON the latch may enter into any state.</a:t>
            </a:r>
          </a:p>
          <a:p>
            <a:pPr>
              <a:buFontTx/>
              <a:buChar char="-"/>
            </a:pPr>
            <a:r>
              <a:rPr lang="en-US" dirty="0" smtClean="0"/>
              <a:t>If </a:t>
            </a:r>
            <a:r>
              <a:rPr lang="en-US" dirty="0" smtClean="0">
                <a:solidFill>
                  <a:srgbClr val="FF0000"/>
                </a:solidFill>
              </a:rPr>
              <a:t>Q=1,</a:t>
            </a:r>
            <a:r>
              <a:rPr lang="en-US" dirty="0" smtClean="0"/>
              <a:t> then Q’=0 which is called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state</a:t>
            </a:r>
          </a:p>
          <a:p>
            <a:pPr>
              <a:buFontTx/>
              <a:buChar char="-"/>
            </a:pPr>
            <a:r>
              <a:rPr lang="en-US" dirty="0" smtClean="0"/>
              <a:t>If </a:t>
            </a:r>
            <a:r>
              <a:rPr lang="en-US" dirty="0" smtClean="0">
                <a:solidFill>
                  <a:srgbClr val="FF0000"/>
                </a:solidFill>
              </a:rPr>
              <a:t>Q’=0</a:t>
            </a:r>
            <a:r>
              <a:rPr lang="en-US" dirty="0" smtClean="0"/>
              <a:t>, then Q=1, which is called </a:t>
            </a:r>
            <a:r>
              <a:rPr lang="en-US" dirty="0" smtClean="0">
                <a:solidFill>
                  <a:srgbClr val="FF0000"/>
                </a:solidFill>
              </a:rPr>
              <a:t>RESET</a:t>
            </a:r>
            <a:r>
              <a:rPr lang="en-US" dirty="0" smtClean="0"/>
              <a:t> state</a:t>
            </a:r>
          </a:p>
          <a:p>
            <a:pPr>
              <a:buFontTx/>
              <a:buChar char="-"/>
            </a:pPr>
            <a:r>
              <a:rPr lang="en-US" dirty="0" smtClean="0"/>
              <a:t>Whether the latch is in SET state or RESET state it will continue to remain in the same state as long as the power is not switched OFF.</a:t>
            </a:r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The latch is not an useful circuit since there is no way of entering the desired input.</a:t>
            </a:r>
          </a:p>
          <a:p>
            <a:pPr>
              <a:buFontTx/>
              <a:buChar char="-"/>
            </a:pPr>
            <a:r>
              <a:rPr lang="en-US" dirty="0" smtClean="0"/>
              <a:t>It is the fundamental building block in constructing the flip flop.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81897-6EB4-426D-A6BF-5BB5B5E8B852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2320</Words>
  <Application>Microsoft Office PowerPoint</Application>
  <PresentationFormat>On-screen Show (4:3)</PresentationFormat>
  <Paragraphs>508</Paragraphs>
  <Slides>66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1" baseType="lpstr">
      <vt:lpstr>Algerian</vt:lpstr>
      <vt:lpstr>Arial</vt:lpstr>
      <vt:lpstr>Calibri</vt:lpstr>
      <vt:lpstr>Times New Roman</vt:lpstr>
      <vt:lpstr>Office Theme</vt:lpstr>
      <vt:lpstr>PowerPoint Presentation</vt:lpstr>
      <vt:lpstr>SEQUENTIAL CIRCUITS </vt:lpstr>
      <vt:lpstr>FLIP FLOPS</vt:lpstr>
      <vt:lpstr>PowerPoint Presentation</vt:lpstr>
      <vt:lpstr>PowerPoint Presentation</vt:lpstr>
      <vt:lpstr>A NAND LATCH</vt:lpstr>
      <vt:lpstr>PowerPoint Presentation</vt:lpstr>
      <vt:lpstr>PowerPoint Presentation</vt:lpstr>
      <vt:lpstr>PowerPoint Presentation</vt:lpstr>
      <vt:lpstr>1. RS FLIP FLOP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CLOCKED RS FLIP FLOP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 FLIP FLOP</vt:lpstr>
      <vt:lpstr>PowerPoint Presentation</vt:lpstr>
      <vt:lpstr>PowerPoint Presentation</vt:lpstr>
      <vt:lpstr>PowerPoint Presentation</vt:lpstr>
      <vt:lpstr>J K FLIP FLOP</vt:lpstr>
      <vt:lpstr>J K FLIP FLOP</vt:lpstr>
      <vt:lpstr>PowerPoint Presentation</vt:lpstr>
      <vt:lpstr>PowerPoint Presentation</vt:lpstr>
      <vt:lpstr>PowerPoint Presentation</vt:lpstr>
      <vt:lpstr>T FLIP FLOP</vt:lpstr>
      <vt:lpstr>PowerPoint Presentation</vt:lpstr>
      <vt:lpstr>PowerPoint Presentation</vt:lpstr>
      <vt:lpstr>PowerPoint Presentation</vt:lpstr>
      <vt:lpstr>MASTER SLAVE FLIP FLOP</vt:lpstr>
      <vt:lpstr>PowerPoint Presentation</vt:lpstr>
      <vt:lpstr>PowerPoint Presentation</vt:lpstr>
      <vt:lpstr>PowerPoint Presentation</vt:lpstr>
      <vt:lpstr>PowerPoint Presentation</vt:lpstr>
      <vt:lpstr>COUNTERS</vt:lpstr>
      <vt:lpstr>PowerPoint Presentation</vt:lpstr>
      <vt:lpstr>PowerPoint Presentation</vt:lpstr>
      <vt:lpstr>PowerPoint Presentation</vt:lpstr>
      <vt:lpstr>PowerPoint Presentation</vt:lpstr>
      <vt:lpstr>Truth Table</vt:lpstr>
      <vt:lpstr>PowerPoint Presentation</vt:lpstr>
      <vt:lpstr>PowerPoint Presentation</vt:lpstr>
      <vt:lpstr>Synchronous counters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 n COUNTER</vt:lpstr>
      <vt:lpstr>PowerPoint Presentation</vt:lpstr>
      <vt:lpstr>PowerPoint Presentation</vt:lpstr>
      <vt:lpstr>Steps for Modulo Counter Design</vt:lpstr>
      <vt:lpstr>Modulo 5 Ripple Counter (A)</vt:lpstr>
      <vt:lpstr>PowerPoint Presentation</vt:lpstr>
      <vt:lpstr>4. Truth table for Reset Logic</vt:lpstr>
      <vt:lpstr>5. K-Map simplification</vt:lpstr>
      <vt:lpstr>6. Logic Diagram for Reset-Logic 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V</dc:title>
  <dc:creator>NEW</dc:creator>
  <cp:lastModifiedBy>STAFF</cp:lastModifiedBy>
  <cp:revision>105</cp:revision>
  <dcterms:created xsi:type="dcterms:W3CDTF">2020-09-30T07:31:47Z</dcterms:created>
  <dcterms:modified xsi:type="dcterms:W3CDTF">2022-09-08T07:28:02Z</dcterms:modified>
</cp:coreProperties>
</file>